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2"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0" d="100"/>
          <a:sy n="80" d="100"/>
        </p:scale>
        <p:origin x="72"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5/9/2020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5/9/2020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5/9/2020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5/9/2020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5/9/2020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9395" y="1813737"/>
            <a:ext cx="9144000" cy="2390271"/>
          </a:xfrm>
        </p:spPr>
        <p:txBody>
          <a:bodyPr/>
          <a:lstStyle/>
          <a:p>
            <a:r>
              <a:rPr lang="en-US" sz="3200" b="1" i="1" dirty="0">
                <a:latin typeface="Times New Roman" pitchFamily="18" charset="0"/>
                <a:cs typeface="Times New Roman" pitchFamily="18" charset="0"/>
              </a:rPr>
              <a:t>Role of Community Worker</a:t>
            </a:r>
            <a:r>
              <a:rPr lang="en-US" dirty="0"/>
              <a:t/>
            </a:r>
            <a:br>
              <a:rPr lang="en-US" dirty="0"/>
            </a:br>
            <a:endParaRPr lang="en-US" dirty="0"/>
          </a:p>
        </p:txBody>
      </p:sp>
    </p:spTree>
    <p:extLst>
      <p:ext uri="{BB962C8B-B14F-4D97-AF65-F5344CB8AC3E}">
        <p14:creationId xmlns:p14="http://schemas.microsoft.com/office/powerpoint/2010/main" val="31697263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58644"/>
            <a:ext cx="10515600" cy="5318319"/>
          </a:xfrm>
        </p:spPr>
        <p:txBody>
          <a:bodyPr>
            <a:normAutofit/>
          </a:bodyPr>
          <a:lstStyle/>
          <a:p>
            <a:pPr marL="0" indent="0" algn="just">
              <a:buNone/>
            </a:pPr>
            <a:r>
              <a:rPr lang="en-US" dirty="0" smtClean="0"/>
              <a:t>	</a:t>
            </a:r>
            <a:r>
              <a:rPr lang="en-US" sz="2400" dirty="0" smtClean="0">
                <a:latin typeface="Times New Roman" pitchFamily="18" charset="0"/>
                <a:cs typeface="Times New Roman" pitchFamily="18" charset="0"/>
              </a:rPr>
              <a:t>Community </a:t>
            </a:r>
            <a:r>
              <a:rPr lang="en-US" sz="2400" dirty="0">
                <a:latin typeface="Times New Roman" pitchFamily="18" charset="0"/>
                <a:cs typeface="Times New Roman" pitchFamily="18" charset="0"/>
              </a:rPr>
              <a:t>worker is supposed to perform a number of roles depending upon requirements of the situation prevailing in a community. These roles are as follows:</a:t>
            </a:r>
          </a:p>
          <a:p>
            <a:pPr marL="514350" indent="-514350" algn="just">
              <a:buAutoNum type="arabicParenR"/>
            </a:pPr>
            <a:r>
              <a:rPr lang="en-US" sz="2400" b="1" dirty="0" smtClean="0">
                <a:latin typeface="Times New Roman" pitchFamily="18" charset="0"/>
                <a:cs typeface="Times New Roman" pitchFamily="18" charset="0"/>
              </a:rPr>
              <a:t>Educator</a:t>
            </a:r>
            <a:r>
              <a:rPr lang="en-US" sz="2400" b="1"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As </a:t>
            </a:r>
            <a:r>
              <a:rPr lang="en-US" sz="2400" dirty="0">
                <a:latin typeface="Times New Roman" pitchFamily="18" charset="0"/>
                <a:cs typeface="Times New Roman" pitchFamily="18" charset="0"/>
              </a:rPr>
              <a:t>educator the community worker “</a:t>
            </a:r>
            <a:r>
              <a:rPr lang="en-US" sz="2400" b="1" dirty="0">
                <a:latin typeface="Times New Roman" pitchFamily="18" charset="0"/>
                <a:cs typeface="Times New Roman" pitchFamily="18" charset="0"/>
              </a:rPr>
              <a:t>helps the community establish and find means of achieving, its own goals.” </a:t>
            </a:r>
            <a:r>
              <a:rPr lang="en-US" sz="2400" dirty="0">
                <a:latin typeface="Times New Roman" pitchFamily="18" charset="0"/>
                <a:cs typeface="Times New Roman" pitchFamily="18" charset="0"/>
              </a:rPr>
              <a:t>In this regard his/her function is to bring people in contact with resources of the community about which they need but do not know. So he/she provides all such information that puts people in contact with the resources.</a:t>
            </a:r>
          </a:p>
          <a:p>
            <a:pPr marL="0" indent="0" algn="just">
              <a:buNone/>
            </a:pPr>
            <a:r>
              <a:rPr lang="en-US" sz="2400" dirty="0" smtClean="0">
                <a:latin typeface="Times New Roman" pitchFamily="18" charset="0"/>
                <a:cs typeface="Times New Roman" pitchFamily="18" charset="0"/>
              </a:rPr>
              <a:t>	However</a:t>
            </a:r>
            <a:r>
              <a:rPr lang="en-US" sz="2400" dirty="0">
                <a:latin typeface="Times New Roman" pitchFamily="18" charset="0"/>
                <a:cs typeface="Times New Roman" pitchFamily="18" charset="0"/>
              </a:rPr>
              <a:t>, the educator must be a good communicator so that the information is clearly conveyed and readily understood. </a:t>
            </a:r>
          </a:p>
          <a:p>
            <a:pPr marL="0" indent="0">
              <a:buNone/>
            </a:pPr>
            <a:endParaRPr lang="en-US" dirty="0"/>
          </a:p>
        </p:txBody>
      </p:sp>
    </p:spTree>
    <p:extLst>
      <p:ext uri="{BB962C8B-B14F-4D97-AF65-F5344CB8AC3E}">
        <p14:creationId xmlns:p14="http://schemas.microsoft.com/office/powerpoint/2010/main" val="30976489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6138" y="1209478"/>
            <a:ext cx="10515600" cy="4615792"/>
          </a:xfrm>
        </p:spPr>
        <p:txBody>
          <a:bodyPr>
            <a:normAutofit fontScale="92500" lnSpcReduction="10000"/>
          </a:bodyPr>
          <a:lstStyle/>
          <a:p>
            <a:pPr marL="0" indent="0" algn="just">
              <a:buNone/>
            </a:pPr>
            <a:r>
              <a:rPr lang="en-US" sz="2400" b="1" dirty="0">
                <a:latin typeface="Times New Roman" pitchFamily="18" charset="0"/>
                <a:cs typeface="Times New Roman" pitchFamily="18" charset="0"/>
              </a:rPr>
              <a:t>2) </a:t>
            </a:r>
            <a:r>
              <a:rPr lang="en-US" sz="2400" b="1" dirty="0" smtClean="0">
                <a:latin typeface="Times New Roman" pitchFamily="18" charset="0"/>
                <a:cs typeface="Times New Roman" pitchFamily="18" charset="0"/>
              </a:rPr>
              <a:t>Enabler:</a:t>
            </a:r>
            <a:endParaRPr lang="en-US" sz="2400" dirty="0">
              <a:latin typeface="Times New Roman" pitchFamily="18" charset="0"/>
              <a:cs typeface="Times New Roman" pitchFamily="18" charset="0"/>
            </a:endParaRPr>
          </a:p>
          <a:p>
            <a:pPr marL="0" indent="0" algn="just">
              <a:buNone/>
            </a:pPr>
            <a:r>
              <a:rPr lang="en-US" sz="2400" b="1"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In </a:t>
            </a:r>
            <a:r>
              <a:rPr lang="en-US" sz="2400" dirty="0">
                <a:latin typeface="Times New Roman" pitchFamily="18" charset="0"/>
                <a:cs typeface="Times New Roman" pitchFamily="18" charset="0"/>
              </a:rPr>
              <a:t>this role the community worker helps the people to articulate their needs, identify their problems, explore resolution strategies, select and apply a strategy, and </a:t>
            </a:r>
            <a:r>
              <a:rPr lang="en-US" sz="2400" b="1" dirty="0">
                <a:latin typeface="Times New Roman" pitchFamily="18" charset="0"/>
                <a:cs typeface="Times New Roman" pitchFamily="18" charset="0"/>
              </a:rPr>
              <a:t>to develop the capacities to deal with their own problems more effectively. </a:t>
            </a:r>
            <a:endParaRPr lang="en-US" sz="2400" b="1" dirty="0" smtClean="0">
              <a:latin typeface="Times New Roman" pitchFamily="18" charset="0"/>
              <a:cs typeface="Times New Roman" pitchFamily="18" charset="0"/>
            </a:endParaRPr>
          </a:p>
          <a:p>
            <a:pPr marL="0" lvl="0" indent="0" algn="just">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This </a:t>
            </a:r>
            <a:r>
              <a:rPr lang="en-US" sz="2400" dirty="0">
                <a:latin typeface="Times New Roman" pitchFamily="18" charset="0"/>
                <a:cs typeface="Times New Roman" pitchFamily="18" charset="0"/>
              </a:rPr>
              <a:t>is the traditional role of a community worker in which considerable emphasis is placed on developing constructive relationships with community people. While the focus is </a:t>
            </a:r>
            <a:r>
              <a:rPr lang="en-US" sz="2400" b="1" dirty="0">
                <a:latin typeface="Times New Roman" pitchFamily="18" charset="0"/>
                <a:cs typeface="Times New Roman" pitchFamily="18" charset="0"/>
              </a:rPr>
              <a:t>“to help people organize to help themselves.” </a:t>
            </a:r>
            <a:endParaRPr lang="en-US" sz="2400" b="1" dirty="0" smtClean="0">
              <a:latin typeface="Times New Roman" pitchFamily="18" charset="0"/>
              <a:cs typeface="Times New Roman" pitchFamily="18" charset="0"/>
            </a:endParaRPr>
          </a:p>
          <a:p>
            <a:pPr marL="0" lvl="0" indent="0" algn="just">
              <a:buNone/>
            </a:pPr>
            <a:endParaRPr lang="en-US" sz="2400" b="1" dirty="0">
              <a:solidFill>
                <a:prstClr val="black"/>
              </a:solidFill>
              <a:latin typeface="Times New Roman" pitchFamily="18" charset="0"/>
              <a:cs typeface="Times New Roman" pitchFamily="18" charset="0"/>
            </a:endParaRPr>
          </a:p>
          <a:p>
            <a:pPr marL="0" lvl="0" indent="0" algn="just">
              <a:buNone/>
            </a:pPr>
            <a:r>
              <a:rPr lang="en-US" sz="2400" b="1" dirty="0">
                <a:solidFill>
                  <a:prstClr val="black"/>
                </a:solidFill>
                <a:latin typeface="Times New Roman" pitchFamily="18" charset="0"/>
                <a:cs typeface="Times New Roman" pitchFamily="18" charset="0"/>
              </a:rPr>
              <a:t>3</a:t>
            </a:r>
            <a:r>
              <a:rPr lang="en-US" sz="2400" b="1" dirty="0" smtClean="0">
                <a:solidFill>
                  <a:prstClr val="black"/>
                </a:solidFill>
                <a:latin typeface="Times New Roman" pitchFamily="18" charset="0"/>
                <a:cs typeface="Times New Roman" pitchFamily="18" charset="0"/>
              </a:rPr>
              <a:t>) </a:t>
            </a:r>
            <a:r>
              <a:rPr lang="en-US" sz="2400" b="1" dirty="0">
                <a:solidFill>
                  <a:prstClr val="black"/>
                </a:solidFill>
                <a:latin typeface="Times New Roman" pitchFamily="18" charset="0"/>
                <a:cs typeface="Times New Roman" pitchFamily="18" charset="0"/>
              </a:rPr>
              <a:t>Social Planner: </a:t>
            </a:r>
            <a:endParaRPr lang="en-US" sz="2400" dirty="0">
              <a:solidFill>
                <a:prstClr val="black"/>
              </a:solidFill>
              <a:latin typeface="Times New Roman" pitchFamily="18" charset="0"/>
              <a:cs typeface="Times New Roman" pitchFamily="18" charset="0"/>
            </a:endParaRPr>
          </a:p>
          <a:p>
            <a:pPr marL="0" lvl="0" indent="0" algn="just">
              <a:buNone/>
            </a:pPr>
            <a:r>
              <a:rPr lang="en-US" sz="2400" b="1" dirty="0">
                <a:solidFill>
                  <a:prstClr val="black"/>
                </a:solidFill>
                <a:latin typeface="Times New Roman" pitchFamily="18" charset="0"/>
                <a:cs typeface="Times New Roman" pitchFamily="18" charset="0"/>
              </a:rPr>
              <a:t>	</a:t>
            </a:r>
            <a:r>
              <a:rPr lang="en-US" sz="2400" dirty="0">
                <a:solidFill>
                  <a:prstClr val="black"/>
                </a:solidFill>
                <a:latin typeface="Times New Roman" pitchFamily="18" charset="0"/>
                <a:cs typeface="Times New Roman" pitchFamily="18" charset="0"/>
              </a:rPr>
              <a:t>A social planner </a:t>
            </a:r>
            <a:r>
              <a:rPr lang="en-US" sz="2400" b="1" dirty="0">
                <a:solidFill>
                  <a:prstClr val="black"/>
                </a:solidFill>
                <a:latin typeface="Times New Roman" pitchFamily="18" charset="0"/>
                <a:cs typeface="Times New Roman" pitchFamily="18" charset="0"/>
              </a:rPr>
              <a:t>gathers facts </a:t>
            </a:r>
            <a:r>
              <a:rPr lang="en-US" sz="2400" dirty="0">
                <a:solidFill>
                  <a:prstClr val="black"/>
                </a:solidFill>
                <a:latin typeface="Times New Roman" pitchFamily="18" charset="0"/>
                <a:cs typeface="Times New Roman" pitchFamily="18" charset="0"/>
              </a:rPr>
              <a:t>about a social problem and </a:t>
            </a:r>
            <a:r>
              <a:rPr lang="en-US" sz="2400" b="1" dirty="0">
                <a:solidFill>
                  <a:prstClr val="black"/>
                </a:solidFill>
                <a:latin typeface="Times New Roman" pitchFamily="18" charset="0"/>
                <a:cs typeface="Times New Roman" pitchFamily="18" charset="0"/>
              </a:rPr>
              <a:t>analyzes the facts </a:t>
            </a:r>
            <a:r>
              <a:rPr lang="en-US" sz="2400" dirty="0">
                <a:solidFill>
                  <a:prstClr val="black"/>
                </a:solidFill>
                <a:latin typeface="Times New Roman" pitchFamily="18" charset="0"/>
                <a:cs typeface="Times New Roman" pitchFamily="18" charset="0"/>
              </a:rPr>
              <a:t>to arrive at the </a:t>
            </a:r>
            <a:r>
              <a:rPr lang="en-US" sz="2400" b="1" dirty="0">
                <a:solidFill>
                  <a:prstClr val="black"/>
                </a:solidFill>
                <a:latin typeface="Times New Roman" pitchFamily="18" charset="0"/>
                <a:cs typeface="Times New Roman" pitchFamily="18" charset="0"/>
              </a:rPr>
              <a:t>most rational course of action</a:t>
            </a:r>
            <a:r>
              <a:rPr lang="en-US" sz="2400" dirty="0">
                <a:solidFill>
                  <a:prstClr val="black"/>
                </a:solidFill>
                <a:latin typeface="Times New Roman" pitchFamily="18" charset="0"/>
                <a:cs typeface="Times New Roman" pitchFamily="18" charset="0"/>
              </a:rPr>
              <a:t>. The planner then develops a program, seeks funding sources, and strives to secure consensus among diverse interest groups about the programs. If sufficient support is obtained, the planner’s final task is facilitating the implementation of the plan.</a:t>
            </a:r>
          </a:p>
          <a:p>
            <a:pPr marL="0" indent="0" algn="just">
              <a:buNone/>
            </a:pP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34407234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37785"/>
            <a:ext cx="10515600" cy="4939178"/>
          </a:xfrm>
        </p:spPr>
        <p:txBody>
          <a:bodyPr>
            <a:normAutofit/>
          </a:bodyPr>
          <a:lstStyle/>
          <a:p>
            <a:pPr marL="0" indent="0" algn="just">
              <a:buNone/>
            </a:pPr>
            <a:r>
              <a:rPr lang="en-US" sz="2400" b="1" dirty="0">
                <a:latin typeface="Times New Roman" pitchFamily="18" charset="0"/>
                <a:cs typeface="Times New Roman" pitchFamily="18" charset="0"/>
              </a:rPr>
              <a:t>4</a:t>
            </a:r>
            <a:r>
              <a:rPr lang="en-US" sz="2400" b="1" dirty="0" smtClean="0">
                <a:latin typeface="Times New Roman" pitchFamily="18" charset="0"/>
                <a:cs typeface="Times New Roman" pitchFamily="18" charset="0"/>
              </a:rPr>
              <a:t>) </a:t>
            </a:r>
            <a:r>
              <a:rPr lang="en-US" sz="2400" b="1" dirty="0">
                <a:latin typeface="Times New Roman" pitchFamily="18" charset="0"/>
                <a:cs typeface="Times New Roman" pitchFamily="18" charset="0"/>
              </a:rPr>
              <a:t>Expert:</a:t>
            </a:r>
            <a:endParaRPr lang="en-US" sz="2400" dirty="0">
              <a:latin typeface="Times New Roman" pitchFamily="18" charset="0"/>
              <a:cs typeface="Times New Roman" pitchFamily="18" charset="0"/>
            </a:endParaRPr>
          </a:p>
          <a:p>
            <a:pPr marL="0" indent="0" algn="just">
              <a:buNone/>
            </a:pPr>
            <a:r>
              <a:rPr lang="en-US" sz="2400" b="1" dirty="0">
                <a:latin typeface="Times New Roman" pitchFamily="18" charset="0"/>
                <a:cs typeface="Times New Roman" pitchFamily="18" charset="0"/>
              </a:rPr>
              <a:t>	</a:t>
            </a:r>
            <a:r>
              <a:rPr lang="en-US" sz="2400" dirty="0">
                <a:latin typeface="Times New Roman" pitchFamily="18" charset="0"/>
                <a:cs typeface="Times New Roman" pitchFamily="18" charset="0"/>
              </a:rPr>
              <a:t>As an expert, the community worker also </a:t>
            </a:r>
            <a:r>
              <a:rPr lang="en-US" sz="2400" b="1" dirty="0">
                <a:latin typeface="Times New Roman" pitchFamily="18" charset="0"/>
                <a:cs typeface="Times New Roman" pitchFamily="18" charset="0"/>
              </a:rPr>
              <a:t>provides information and gives advice in a number of areas</a:t>
            </a:r>
            <a:r>
              <a:rPr lang="en-US" sz="2400" dirty="0">
                <a:latin typeface="Times New Roman" pitchFamily="18" charset="0"/>
                <a:cs typeface="Times New Roman" pitchFamily="18" charset="0"/>
              </a:rPr>
              <a:t>. He/she may suggest various ways to obtain supporting data on problems that are identified. He/she may advise development on how to conduct a community survey. Also, he/she should be able to help a group set up procedures and to evaluate their programs and efforts.</a:t>
            </a:r>
          </a:p>
          <a:p>
            <a:pPr marL="0" indent="0" algn="just">
              <a:buNone/>
            </a:pPr>
            <a:r>
              <a:rPr lang="en-US" sz="2400" dirty="0">
                <a:latin typeface="Times New Roman" pitchFamily="18" charset="0"/>
                <a:cs typeface="Times New Roman" pitchFamily="18" charset="0"/>
              </a:rPr>
              <a:t>	However, an expert </a:t>
            </a:r>
            <a:r>
              <a:rPr lang="en-US" sz="2400" b="1" dirty="0">
                <a:latin typeface="Times New Roman" pitchFamily="18" charset="0"/>
                <a:cs typeface="Times New Roman" pitchFamily="18" charset="0"/>
              </a:rPr>
              <a:t>should not insist on the acceptance of his/her expert advice.</a:t>
            </a:r>
            <a:r>
              <a:rPr lang="en-US" sz="2400" dirty="0">
                <a:latin typeface="Times New Roman" pitchFamily="18" charset="0"/>
                <a:cs typeface="Times New Roman" pitchFamily="18" charset="0"/>
              </a:rPr>
              <a:t> Rather the expert’s advice should merely be viewed as ideas which are offered for consideration and discussion.</a:t>
            </a:r>
          </a:p>
        </p:txBody>
      </p:sp>
    </p:spTree>
    <p:extLst>
      <p:ext uri="{BB962C8B-B14F-4D97-AF65-F5344CB8AC3E}">
        <p14:creationId xmlns:p14="http://schemas.microsoft.com/office/powerpoint/2010/main" val="5811839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93180"/>
            <a:ext cx="10515600" cy="4983783"/>
          </a:xfrm>
        </p:spPr>
        <p:txBody>
          <a:bodyPr>
            <a:normAutofit/>
          </a:bodyPr>
          <a:lstStyle/>
          <a:p>
            <a:pPr marL="0" indent="0" algn="just">
              <a:buNone/>
            </a:pPr>
            <a:r>
              <a:rPr lang="en-US" sz="2400" b="1" dirty="0">
                <a:latin typeface="Times New Roman" pitchFamily="18" charset="0"/>
                <a:cs typeface="Times New Roman" pitchFamily="18" charset="0"/>
              </a:rPr>
              <a:t>5) Advocate:</a:t>
            </a:r>
            <a:endParaRPr lang="en-US" sz="2400" dirty="0">
              <a:latin typeface="Times New Roman" pitchFamily="18" charset="0"/>
              <a:cs typeface="Times New Roman" pitchFamily="18" charset="0"/>
            </a:endParaRPr>
          </a:p>
          <a:p>
            <a:pPr marL="0" indent="0" algn="just">
              <a:buNone/>
            </a:pPr>
            <a:r>
              <a:rPr lang="en-US" sz="2400" b="1"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It </a:t>
            </a:r>
            <a:r>
              <a:rPr lang="en-US" sz="2400" dirty="0">
                <a:latin typeface="Times New Roman" pitchFamily="18" charset="0"/>
                <a:cs typeface="Times New Roman" pitchFamily="18" charset="0"/>
              </a:rPr>
              <a:t>is an </a:t>
            </a:r>
            <a:r>
              <a:rPr lang="en-US" sz="2400" b="1" dirty="0">
                <a:latin typeface="Times New Roman" pitchFamily="18" charset="0"/>
                <a:cs typeface="Times New Roman" pitchFamily="18" charset="0"/>
              </a:rPr>
              <a:t>active, directive role </a:t>
            </a:r>
            <a:r>
              <a:rPr lang="en-US" sz="2400" dirty="0">
                <a:latin typeface="Times New Roman" pitchFamily="18" charset="0"/>
                <a:cs typeface="Times New Roman" pitchFamily="18" charset="0"/>
              </a:rPr>
              <a:t>in which the community worker advocates for </a:t>
            </a:r>
            <a:r>
              <a:rPr lang="en-US" sz="2400" dirty="0" smtClean="0">
                <a:latin typeface="Times New Roman" pitchFamily="18" charset="0"/>
                <a:cs typeface="Times New Roman" pitchFamily="18" charset="0"/>
              </a:rPr>
              <a:t>community people. When they are in </a:t>
            </a:r>
            <a:r>
              <a:rPr lang="en-US" sz="2400" dirty="0">
                <a:latin typeface="Times New Roman" pitchFamily="18" charset="0"/>
                <a:cs typeface="Times New Roman" pitchFamily="18" charset="0"/>
              </a:rPr>
              <a:t>need of help and existing institutions are uninterested in providing services, then the advocate’s role may be appropriate. </a:t>
            </a:r>
            <a:endParaRPr lang="en-US" sz="2400" dirty="0" smtClean="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In </a:t>
            </a:r>
            <a:r>
              <a:rPr lang="en-US" sz="2400" dirty="0">
                <a:latin typeface="Times New Roman" pitchFamily="18" charset="0"/>
                <a:cs typeface="Times New Roman" pitchFamily="18" charset="0"/>
              </a:rPr>
              <a:t>such a role, the </a:t>
            </a:r>
            <a:r>
              <a:rPr lang="en-US" sz="2400" b="1" dirty="0">
                <a:latin typeface="Times New Roman" pitchFamily="18" charset="0"/>
                <a:cs typeface="Times New Roman" pitchFamily="18" charset="0"/>
              </a:rPr>
              <a:t>advocate provides leadership </a:t>
            </a:r>
            <a:r>
              <a:rPr lang="en-US" sz="2400" dirty="0">
                <a:latin typeface="Times New Roman" pitchFamily="18" charset="0"/>
                <a:cs typeface="Times New Roman" pitchFamily="18" charset="0"/>
              </a:rPr>
              <a:t>for collecting information, for arguing the correctness of client’s needs and requests, and for challenging the institution’s decision not to provide services. In this the role the advocate is a partisan who is exclusively serving the interests of </a:t>
            </a:r>
            <a:r>
              <a:rPr lang="en-US" sz="2400" dirty="0" smtClean="0">
                <a:latin typeface="Times New Roman" pitchFamily="18" charset="0"/>
                <a:cs typeface="Times New Roman" pitchFamily="18" charset="0"/>
              </a:rPr>
              <a:t>community. </a:t>
            </a:r>
          </a:p>
          <a:p>
            <a:pPr marL="0" indent="0" algn="just">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impartiality of the enabler and guide roles are absent here.</a:t>
            </a:r>
          </a:p>
          <a:p>
            <a:pPr marL="0" indent="0">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7930241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5621" y="758283"/>
            <a:ext cx="10894740" cy="5418680"/>
          </a:xfrm>
        </p:spPr>
        <p:txBody>
          <a:bodyPr>
            <a:normAutofit/>
          </a:bodyPr>
          <a:lstStyle/>
          <a:p>
            <a:pPr marL="0" indent="0" algn="just">
              <a:buNone/>
            </a:pPr>
            <a:r>
              <a:rPr lang="en-US" sz="2400" b="1" dirty="0">
                <a:latin typeface="Times New Roman" pitchFamily="18" charset="0"/>
                <a:cs typeface="Times New Roman" pitchFamily="18" charset="0"/>
              </a:rPr>
              <a:t>6) Activist:</a:t>
            </a:r>
            <a:endParaRPr lang="en-US" sz="2400" dirty="0">
              <a:latin typeface="Times New Roman" pitchFamily="18" charset="0"/>
              <a:cs typeface="Times New Roman" pitchFamily="18" charset="0"/>
            </a:endParaRPr>
          </a:p>
          <a:p>
            <a:pPr marL="0" indent="0" algn="just">
              <a:buNone/>
            </a:pPr>
            <a:r>
              <a:rPr lang="en-US" sz="2400" b="1"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An </a:t>
            </a:r>
            <a:r>
              <a:rPr lang="en-US" sz="2400" dirty="0">
                <a:latin typeface="Times New Roman" pitchFamily="18" charset="0"/>
                <a:cs typeface="Times New Roman" pitchFamily="18" charset="0"/>
              </a:rPr>
              <a:t>activist </a:t>
            </a:r>
            <a:r>
              <a:rPr lang="en-US" sz="2400" b="1" dirty="0">
                <a:latin typeface="Times New Roman" pitchFamily="18" charset="0"/>
                <a:cs typeface="Times New Roman" pitchFamily="18" charset="0"/>
              </a:rPr>
              <a:t>seeks basic institutional change</a:t>
            </a:r>
            <a:r>
              <a:rPr lang="en-US" sz="2400" dirty="0">
                <a:latin typeface="Times New Roman" pitchFamily="18" charset="0"/>
                <a:cs typeface="Times New Roman" pitchFamily="18" charset="0"/>
              </a:rPr>
              <a:t>, often the objective involves </a:t>
            </a:r>
            <a:r>
              <a:rPr lang="en-US" sz="2400" b="1" dirty="0">
                <a:latin typeface="Times New Roman" pitchFamily="18" charset="0"/>
                <a:cs typeface="Times New Roman" pitchFamily="18" charset="0"/>
              </a:rPr>
              <a:t>a shift in power and resources to </a:t>
            </a:r>
            <a:r>
              <a:rPr lang="en-US" sz="2400" b="1" dirty="0" smtClean="0">
                <a:latin typeface="Times New Roman" pitchFamily="18" charset="0"/>
                <a:cs typeface="Times New Roman" pitchFamily="18" charset="0"/>
              </a:rPr>
              <a:t>disadvantaged people</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An activist is concerned about social injustice, inequity and deprivation. While the tactics involve conflict, confrontation, and negotiation. The goal is to change the social environment to better meet the recognized needs of </a:t>
            </a:r>
            <a:r>
              <a:rPr lang="en-US" sz="2400" dirty="0" smtClean="0">
                <a:latin typeface="Times New Roman" pitchFamily="18" charset="0"/>
                <a:cs typeface="Times New Roman" pitchFamily="18" charset="0"/>
              </a:rPr>
              <a:t>community people.</a:t>
            </a:r>
          </a:p>
          <a:p>
            <a:pPr marL="0" indent="0" algn="just">
              <a:buNone/>
            </a:pPr>
            <a:endParaRPr lang="en-US" sz="2400" b="1" dirty="0" smtClean="0">
              <a:latin typeface="Times New Roman" pitchFamily="18" charset="0"/>
              <a:cs typeface="Times New Roman" pitchFamily="18" charset="0"/>
            </a:endParaRPr>
          </a:p>
          <a:p>
            <a:pPr marL="0" indent="0" algn="just">
              <a:buNone/>
            </a:pPr>
            <a:r>
              <a:rPr lang="en-US" sz="2400" b="1" dirty="0" smtClean="0">
                <a:latin typeface="Times New Roman" pitchFamily="18" charset="0"/>
                <a:cs typeface="Times New Roman" pitchFamily="18" charset="0"/>
              </a:rPr>
              <a:t>7</a:t>
            </a:r>
            <a:r>
              <a:rPr lang="en-US" sz="2400" b="1" dirty="0">
                <a:latin typeface="Times New Roman" pitchFamily="18" charset="0"/>
                <a:cs typeface="Times New Roman" pitchFamily="18" charset="0"/>
              </a:rPr>
              <a:t>) Broker:</a:t>
            </a:r>
            <a:endParaRPr lang="en-US" sz="2400" dirty="0">
              <a:latin typeface="Times New Roman" pitchFamily="18" charset="0"/>
              <a:cs typeface="Times New Roman" pitchFamily="18" charset="0"/>
            </a:endParaRPr>
          </a:p>
          <a:p>
            <a:pPr marL="0" indent="0" algn="just">
              <a:buNone/>
            </a:pPr>
            <a:r>
              <a:rPr lang="en-US" sz="2400" b="1" dirty="0">
                <a:latin typeface="Times New Roman" pitchFamily="18" charset="0"/>
                <a:cs typeface="Times New Roman" pitchFamily="18" charset="0"/>
              </a:rPr>
              <a:t>	</a:t>
            </a:r>
            <a:r>
              <a:rPr lang="en-US" sz="2400" dirty="0">
                <a:latin typeface="Times New Roman" pitchFamily="18" charset="0"/>
                <a:cs typeface="Times New Roman" pitchFamily="18" charset="0"/>
              </a:rPr>
              <a:t>A broker </a:t>
            </a:r>
            <a:r>
              <a:rPr lang="en-US" sz="2400" b="1" dirty="0">
                <a:latin typeface="Times New Roman" pitchFamily="18" charset="0"/>
                <a:cs typeface="Times New Roman" pitchFamily="18" charset="0"/>
              </a:rPr>
              <a:t>links people who need help with community services</a:t>
            </a:r>
            <a:r>
              <a:rPr lang="en-US" sz="2400" dirty="0">
                <a:latin typeface="Times New Roman" pitchFamily="18" charset="0"/>
                <a:cs typeface="Times New Roman" pitchFamily="18" charset="0"/>
              </a:rPr>
              <a:t>. For example, a wife who is often physically abused might be referred to a shelter for battered women. Now-a-days, even moderate sized communities have 200 or 300 social services agencies providing community services. </a:t>
            </a:r>
          </a:p>
          <a:p>
            <a:pPr marL="0" indent="0" algn="just">
              <a:buNone/>
            </a:pPr>
            <a:endParaRPr lang="en-US" dirty="0"/>
          </a:p>
          <a:p>
            <a:pPr marL="0" indent="0">
              <a:buNone/>
            </a:pPr>
            <a:endParaRPr lang="en-US" dirty="0"/>
          </a:p>
        </p:txBody>
      </p:sp>
    </p:spTree>
    <p:extLst>
      <p:ext uri="{BB962C8B-B14F-4D97-AF65-F5344CB8AC3E}">
        <p14:creationId xmlns:p14="http://schemas.microsoft.com/office/powerpoint/2010/main" val="3550406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58644"/>
            <a:ext cx="10515600" cy="5318319"/>
          </a:xfrm>
        </p:spPr>
        <p:txBody>
          <a:bodyPr>
            <a:normAutofit/>
          </a:bodyPr>
          <a:lstStyle/>
          <a:p>
            <a:pPr marL="0" indent="0" algn="just">
              <a:buNone/>
            </a:pPr>
            <a:r>
              <a:rPr lang="en-US" sz="2400" b="1" dirty="0" smtClean="0">
                <a:latin typeface="Times New Roman" pitchFamily="18" charset="0"/>
                <a:cs typeface="Times New Roman" pitchFamily="18" charset="0"/>
              </a:rPr>
              <a:t>8</a:t>
            </a:r>
            <a:r>
              <a:rPr lang="en-US" sz="2400" b="1" dirty="0">
                <a:latin typeface="Times New Roman" pitchFamily="18" charset="0"/>
                <a:cs typeface="Times New Roman" pitchFamily="18" charset="0"/>
              </a:rPr>
              <a:t>) Mediator:</a:t>
            </a:r>
            <a:endParaRPr lang="en-US" sz="2400" dirty="0">
              <a:latin typeface="Times New Roman" pitchFamily="18" charset="0"/>
              <a:cs typeface="Times New Roman" pitchFamily="18" charset="0"/>
            </a:endParaRPr>
          </a:p>
          <a:p>
            <a:pPr marL="0" indent="0" algn="just">
              <a:buNone/>
            </a:pPr>
            <a:r>
              <a:rPr lang="en-US" sz="2400" b="1" dirty="0">
                <a:latin typeface="Times New Roman" pitchFamily="18" charset="0"/>
                <a:cs typeface="Times New Roman" pitchFamily="18" charset="0"/>
              </a:rPr>
              <a:t>	</a:t>
            </a:r>
            <a:r>
              <a:rPr lang="en-US" sz="2400" dirty="0">
                <a:latin typeface="Times New Roman" pitchFamily="18" charset="0"/>
                <a:cs typeface="Times New Roman" pitchFamily="18" charset="0"/>
              </a:rPr>
              <a:t>The </a:t>
            </a:r>
            <a:r>
              <a:rPr lang="en-US" sz="2400" dirty="0" smtClean="0">
                <a:latin typeface="Times New Roman" pitchFamily="18" charset="0"/>
                <a:cs typeface="Times New Roman" pitchFamily="18" charset="0"/>
              </a:rPr>
              <a:t>mediator’s  </a:t>
            </a:r>
            <a:r>
              <a:rPr lang="en-US" sz="2400" dirty="0">
                <a:latin typeface="Times New Roman" pitchFamily="18" charset="0"/>
                <a:cs typeface="Times New Roman" pitchFamily="18" charset="0"/>
              </a:rPr>
              <a:t>role involves </a:t>
            </a:r>
            <a:r>
              <a:rPr lang="en-US" sz="2400" b="1" dirty="0">
                <a:latin typeface="Times New Roman" pitchFamily="18" charset="0"/>
                <a:cs typeface="Times New Roman" pitchFamily="18" charset="0"/>
              </a:rPr>
              <a:t>intervention in disputes </a:t>
            </a:r>
            <a:r>
              <a:rPr lang="en-US" sz="2400" dirty="0">
                <a:latin typeface="Times New Roman" pitchFamily="18" charset="0"/>
                <a:cs typeface="Times New Roman" pitchFamily="18" charset="0"/>
              </a:rPr>
              <a:t>between parties to help them find compromises, reconcile differences or reach mutually satisfactory agreements. However, the mediator remains neutral, not siding with either party, and </a:t>
            </a:r>
            <a:r>
              <a:rPr lang="en-US" sz="2400" dirty="0" smtClean="0">
                <a:latin typeface="Times New Roman" pitchFamily="18" charset="0"/>
                <a:cs typeface="Times New Roman" pitchFamily="18" charset="0"/>
              </a:rPr>
              <a:t>makes </a:t>
            </a:r>
            <a:r>
              <a:rPr lang="en-US" sz="2400" dirty="0">
                <a:latin typeface="Times New Roman" pitchFamily="18" charset="0"/>
                <a:cs typeface="Times New Roman" pitchFamily="18" charset="0"/>
              </a:rPr>
              <a:t>sure to understand the position of both </a:t>
            </a:r>
            <a:r>
              <a:rPr lang="en-US" sz="2400" dirty="0" smtClean="0">
                <a:latin typeface="Times New Roman" pitchFamily="18" charset="0"/>
                <a:cs typeface="Times New Roman" pitchFamily="18" charset="0"/>
              </a:rPr>
              <a:t>sides</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marL="0" indent="0" algn="just">
              <a:buNone/>
            </a:pPr>
            <a:endParaRPr lang="en-US" sz="2400" b="1" dirty="0" smtClean="0">
              <a:latin typeface="Times New Roman" pitchFamily="18" charset="0"/>
              <a:cs typeface="Times New Roman" pitchFamily="18" charset="0"/>
            </a:endParaRPr>
          </a:p>
          <a:p>
            <a:pPr marL="0" indent="0" algn="just">
              <a:buNone/>
            </a:pPr>
            <a:r>
              <a:rPr lang="en-US" sz="2400" b="1" dirty="0" smtClean="0">
                <a:latin typeface="Times New Roman" pitchFamily="18" charset="0"/>
                <a:cs typeface="Times New Roman" pitchFamily="18" charset="0"/>
              </a:rPr>
              <a:t>9</a:t>
            </a:r>
            <a:r>
              <a:rPr lang="en-US" sz="2400" b="1" dirty="0">
                <a:latin typeface="Times New Roman" pitchFamily="18" charset="0"/>
                <a:cs typeface="Times New Roman" pitchFamily="18" charset="0"/>
              </a:rPr>
              <a:t>) Coordinator:</a:t>
            </a:r>
            <a:endParaRPr lang="en-US" sz="2400" dirty="0">
              <a:latin typeface="Times New Roman" pitchFamily="18" charset="0"/>
              <a:cs typeface="Times New Roman" pitchFamily="18" charset="0"/>
            </a:endParaRPr>
          </a:p>
          <a:p>
            <a:pPr marL="0" indent="0" algn="just">
              <a:buNone/>
            </a:pPr>
            <a:r>
              <a:rPr lang="en-US" sz="2400" b="1"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Coordinator </a:t>
            </a:r>
            <a:r>
              <a:rPr lang="en-US" sz="2400" b="1" dirty="0">
                <a:latin typeface="Times New Roman" pitchFamily="18" charset="0"/>
                <a:cs typeface="Times New Roman" pitchFamily="18" charset="0"/>
              </a:rPr>
              <a:t>brings components together</a:t>
            </a:r>
            <a:r>
              <a:rPr lang="en-US" sz="2400" dirty="0">
                <a:latin typeface="Times New Roman" pitchFamily="18" charset="0"/>
                <a:cs typeface="Times New Roman" pitchFamily="18" charset="0"/>
              </a:rPr>
              <a:t> in some kind of organized manner. It is necessary to coordinate the services from </a:t>
            </a:r>
            <a:r>
              <a:rPr lang="en-US" sz="2400" dirty="0" smtClean="0">
                <a:latin typeface="Times New Roman" pitchFamily="18" charset="0"/>
                <a:cs typeface="Times New Roman" pitchFamily="18" charset="0"/>
              </a:rPr>
              <a:t>different </a:t>
            </a:r>
            <a:r>
              <a:rPr lang="en-US" sz="2400" dirty="0">
                <a:latin typeface="Times New Roman" pitchFamily="18" charset="0"/>
                <a:cs typeface="Times New Roman" pitchFamily="18" charset="0"/>
              </a:rPr>
              <a:t>agencies to avoid duplication and to prevent the diverse services from having conflicting objectives.</a:t>
            </a:r>
          </a:p>
          <a:p>
            <a:pPr marL="0" indent="0">
              <a:buNone/>
            </a:pPr>
            <a:endParaRPr lang="en-US" dirty="0"/>
          </a:p>
          <a:p>
            <a:pPr marL="0" indent="0" algn="just">
              <a:buNone/>
            </a:pPr>
            <a:endParaRPr lang="en-US" dirty="0"/>
          </a:p>
        </p:txBody>
      </p:sp>
    </p:spTree>
    <p:extLst>
      <p:ext uri="{BB962C8B-B14F-4D97-AF65-F5344CB8AC3E}">
        <p14:creationId xmlns:p14="http://schemas.microsoft.com/office/powerpoint/2010/main" val="3687308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567354"/>
            <a:ext cx="10515600" cy="1453662"/>
          </a:xfrm>
        </p:spPr>
        <p:txBody>
          <a:bodyPr>
            <a:normAutofit/>
          </a:bodyPr>
          <a:lstStyle/>
          <a:p>
            <a:pPr marL="0" lvl="0" indent="0" algn="just">
              <a:lnSpc>
                <a:spcPct val="100000"/>
              </a:lnSpc>
              <a:spcBef>
                <a:spcPct val="20000"/>
              </a:spcBef>
              <a:buNone/>
            </a:pPr>
            <a:r>
              <a:rPr lang="en-US" sz="2400" b="1" dirty="0" smtClean="0">
                <a:solidFill>
                  <a:prstClr val="black"/>
                </a:solidFill>
                <a:latin typeface="Times New Roman" pitchFamily="18" charset="0"/>
                <a:cs typeface="Times New Roman" pitchFamily="18" charset="0"/>
              </a:rPr>
              <a:t>Reference</a:t>
            </a:r>
            <a:r>
              <a:rPr lang="en-US" sz="2400" b="1" dirty="0">
                <a:solidFill>
                  <a:prstClr val="black"/>
                </a:solidFill>
                <a:latin typeface="Times New Roman" pitchFamily="18" charset="0"/>
                <a:cs typeface="Times New Roman" pitchFamily="18" charset="0"/>
              </a:rPr>
              <a:t>: </a:t>
            </a:r>
            <a:r>
              <a:rPr lang="en-US" sz="2400" dirty="0">
                <a:solidFill>
                  <a:prstClr val="black"/>
                </a:solidFill>
                <a:latin typeface="Times New Roman" pitchFamily="18" charset="0"/>
                <a:cs typeface="Times New Roman" pitchFamily="18" charset="0"/>
              </a:rPr>
              <a:t>Khalid, M. (2008). Social Work Theory and Practice: with special reference to Pakistan.5</a:t>
            </a:r>
            <a:r>
              <a:rPr lang="en-US" sz="2400" baseline="30000" dirty="0">
                <a:solidFill>
                  <a:prstClr val="black"/>
                </a:solidFill>
                <a:latin typeface="Times New Roman" pitchFamily="18" charset="0"/>
                <a:cs typeface="Times New Roman" pitchFamily="18" charset="0"/>
              </a:rPr>
              <a:t>th</a:t>
            </a:r>
            <a:r>
              <a:rPr lang="en-US" sz="2400" dirty="0">
                <a:solidFill>
                  <a:prstClr val="black"/>
                </a:solidFill>
                <a:latin typeface="Times New Roman" pitchFamily="18" charset="0"/>
                <a:cs typeface="Times New Roman" pitchFamily="18" charset="0"/>
              </a:rPr>
              <a:t> </a:t>
            </a:r>
            <a:r>
              <a:rPr lang="en-US" sz="2400" dirty="0" err="1">
                <a:solidFill>
                  <a:prstClr val="black"/>
                </a:solidFill>
                <a:latin typeface="Times New Roman" pitchFamily="18" charset="0"/>
                <a:cs typeface="Times New Roman" pitchFamily="18" charset="0"/>
              </a:rPr>
              <a:t>ed</a:t>
            </a:r>
            <a:r>
              <a:rPr lang="en-US" sz="2400" dirty="0">
                <a:solidFill>
                  <a:prstClr val="black"/>
                </a:solidFill>
                <a:latin typeface="Times New Roman" pitchFamily="18" charset="0"/>
                <a:cs typeface="Times New Roman" pitchFamily="18" charset="0"/>
              </a:rPr>
              <a:t>). </a:t>
            </a:r>
            <a:r>
              <a:rPr lang="en-US" sz="2400" dirty="0" err="1">
                <a:solidFill>
                  <a:prstClr val="black"/>
                </a:solidFill>
                <a:latin typeface="Times New Roman" pitchFamily="18" charset="0"/>
                <a:cs typeface="Times New Roman" pitchFamily="18" charset="0"/>
              </a:rPr>
              <a:t>Kifayat</a:t>
            </a:r>
            <a:r>
              <a:rPr lang="en-US" sz="2400" dirty="0">
                <a:solidFill>
                  <a:prstClr val="black"/>
                </a:solidFill>
                <a:latin typeface="Times New Roman" pitchFamily="18" charset="0"/>
                <a:cs typeface="Times New Roman" pitchFamily="18" charset="0"/>
              </a:rPr>
              <a:t> Academy, Lahore</a:t>
            </a:r>
          </a:p>
        </p:txBody>
      </p:sp>
    </p:spTree>
    <p:extLst>
      <p:ext uri="{BB962C8B-B14F-4D97-AF65-F5344CB8AC3E}">
        <p14:creationId xmlns:p14="http://schemas.microsoft.com/office/powerpoint/2010/main" val="1841575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TotalTime>
  <Words>50</Words>
  <Application>Microsoft Office PowerPoint</Application>
  <PresentationFormat>Widescreen</PresentationFormat>
  <Paragraphs>29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Role of Community Worker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CtrlSoft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Community Worker</dc:title>
  <dc:creator>Acer</dc:creator>
  <cp:lastModifiedBy>Abdul Rehman</cp:lastModifiedBy>
  <cp:revision>12</cp:revision>
  <dcterms:created xsi:type="dcterms:W3CDTF">2020-05-07T21:10:25Z</dcterms:created>
  <dcterms:modified xsi:type="dcterms:W3CDTF">2020-05-08T20:09:56Z</dcterms:modified>
</cp:coreProperties>
</file>